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87" r:id="rId4"/>
    <p:sldId id="289" r:id="rId5"/>
    <p:sldId id="258" r:id="rId6"/>
    <p:sldId id="290" r:id="rId7"/>
    <p:sldId id="259" r:id="rId8"/>
    <p:sldId id="288" r:id="rId9"/>
    <p:sldId id="260" r:id="rId10"/>
    <p:sldId id="261" r:id="rId11"/>
    <p:sldId id="291" r:id="rId12"/>
    <p:sldId id="292" r:id="rId13"/>
    <p:sldId id="293" r:id="rId14"/>
    <p:sldId id="294" r:id="rId15"/>
    <p:sldId id="295" r:id="rId16"/>
    <p:sldId id="296" r:id="rId17"/>
    <p:sldId id="298" r:id="rId18"/>
    <p:sldId id="297" r:id="rId19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2" y="13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/>
              <a:t>TestContainers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FFFEF-D561-4B5A-AB6A-11F21AA4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Getting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18FA5-0F45-40E8-B739-C621CFD1F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Gradle</a:t>
            </a:r>
            <a:r>
              <a:rPr lang="da-DK" dirty="0"/>
              <a:t> to the </a:t>
            </a:r>
            <a:r>
              <a:rPr lang="da-DK" dirty="0" err="1"/>
              <a:t>rescue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C7204-21A8-4E4B-A24A-8A4E91EA6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FA7A4-69DA-42D1-856E-B75D4E772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5A4A2-9EE2-4A49-928E-6EE208B00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624D13-8C19-4C42-85D9-D913D52B8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37" y="1909762"/>
            <a:ext cx="5267325" cy="189547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19EC7A5-4400-443F-9FF9-4AD75840B538}"/>
              </a:ext>
            </a:extLst>
          </p:cNvPr>
          <p:cNvSpPr/>
          <p:nvPr/>
        </p:nvSpPr>
        <p:spPr>
          <a:xfrm>
            <a:off x="1981200" y="2933700"/>
            <a:ext cx="5105400" cy="533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5571B2-1846-4B8A-8D41-49CF5ADA88FB}"/>
              </a:ext>
            </a:extLst>
          </p:cNvPr>
          <p:cNvSpPr/>
          <p:nvPr/>
        </p:nvSpPr>
        <p:spPr>
          <a:xfrm>
            <a:off x="6324600" y="4076700"/>
            <a:ext cx="1752600" cy="4572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1.15.2 / 1.16.0</a:t>
            </a:r>
          </a:p>
        </p:txBody>
      </p:sp>
    </p:spTree>
    <p:extLst>
      <p:ext uri="{BB962C8B-B14F-4D97-AF65-F5344CB8AC3E}">
        <p14:creationId xmlns:p14="http://schemas.microsoft.com/office/powerpoint/2010/main" val="2706342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91BCC-D740-4600-B761-7E94FDF10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GenericContainer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4E373-417C-4E61-9AE3-B5725E218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1800" dirty="0"/>
              <a:t>@</a:t>
            </a:r>
            <a:r>
              <a:rPr lang="da-DK" sz="1800" dirty="0" err="1"/>
              <a:t>Rule</a:t>
            </a:r>
            <a:endParaRPr lang="da-DK" sz="1800" dirty="0"/>
          </a:p>
          <a:p>
            <a:pPr lvl="1"/>
            <a:r>
              <a:rPr lang="da-DK" sz="1600" dirty="0" err="1"/>
              <a:t>Creates</a:t>
            </a:r>
            <a:r>
              <a:rPr lang="da-DK" sz="1600" dirty="0"/>
              <a:t> a ‘</a:t>
            </a:r>
            <a:r>
              <a:rPr lang="da-DK" sz="1600" dirty="0" err="1"/>
              <a:t>redis</a:t>
            </a:r>
            <a:r>
              <a:rPr lang="da-DK" sz="1600" dirty="0"/>
              <a:t>’ for </a:t>
            </a:r>
            <a:r>
              <a:rPr lang="da-DK" sz="1600" dirty="0" err="1"/>
              <a:t>each</a:t>
            </a:r>
            <a:r>
              <a:rPr lang="da-DK" sz="1600" dirty="0"/>
              <a:t> test</a:t>
            </a:r>
          </a:p>
          <a:p>
            <a:pPr lvl="1"/>
            <a:r>
              <a:rPr lang="da-DK" sz="1600" dirty="0"/>
              <a:t>Tell </a:t>
            </a:r>
            <a:r>
              <a:rPr lang="da-DK" sz="1600" dirty="0" err="1"/>
              <a:t>exposed</a:t>
            </a:r>
            <a:r>
              <a:rPr lang="da-DK" sz="1600" dirty="0"/>
              <a:t> port (-p)</a:t>
            </a:r>
          </a:p>
          <a:p>
            <a:endParaRPr lang="da-DK" sz="2000" dirty="0"/>
          </a:p>
          <a:p>
            <a:endParaRPr lang="da-DK" sz="2000" dirty="0"/>
          </a:p>
          <a:p>
            <a:r>
              <a:rPr lang="da-DK" sz="2000" dirty="0" err="1"/>
              <a:t>Randomized</a:t>
            </a:r>
            <a:r>
              <a:rPr lang="da-DK" sz="2000" dirty="0"/>
              <a:t> port </a:t>
            </a:r>
            <a:r>
              <a:rPr lang="da-DK" sz="2000" dirty="0" err="1"/>
              <a:t>mapping</a:t>
            </a:r>
            <a:endParaRPr lang="da-DK" sz="2000" dirty="0"/>
          </a:p>
          <a:p>
            <a:pPr lvl="1"/>
            <a:r>
              <a:rPr lang="da-DK" sz="1600" dirty="0" err="1"/>
              <a:t>Configure</a:t>
            </a:r>
            <a:r>
              <a:rPr lang="da-DK" sz="1600" dirty="0"/>
              <a:t> </a:t>
            </a:r>
            <a:r>
              <a:rPr lang="da-DK" sz="1600" dirty="0" err="1"/>
              <a:t>our</a:t>
            </a:r>
            <a:r>
              <a:rPr lang="da-DK" sz="1600" dirty="0"/>
              <a:t> ‘driver’</a:t>
            </a:r>
          </a:p>
          <a:p>
            <a:pPr lvl="1"/>
            <a:endParaRPr lang="da-DK" sz="1600" dirty="0"/>
          </a:p>
          <a:p>
            <a:pPr lvl="1"/>
            <a:endParaRPr lang="da-DK" sz="1600" dirty="0"/>
          </a:p>
          <a:p>
            <a:r>
              <a:rPr lang="da-DK" sz="2000" dirty="0"/>
              <a:t>Write </a:t>
            </a:r>
            <a:r>
              <a:rPr lang="da-DK" sz="2000" dirty="0" err="1"/>
              <a:t>your</a:t>
            </a:r>
            <a:r>
              <a:rPr lang="da-DK" sz="2000" dirty="0"/>
              <a:t> tests as normal</a:t>
            </a:r>
          </a:p>
          <a:p>
            <a:pPr lvl="1"/>
            <a:endParaRPr lang="da-DK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93538-0F7F-4B0D-B32D-9B695B531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D5CAF-EF08-4F82-AB43-72BD74F47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D6F80-4600-4A9F-8051-C04AB0E15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714133-C058-4576-BDB5-823C114CA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3649" y="952500"/>
            <a:ext cx="4603151" cy="43180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2E5473C-BD34-411E-ADCF-268FCC655DBD}"/>
              </a:ext>
            </a:extLst>
          </p:cNvPr>
          <p:cNvCxnSpPr/>
          <p:nvPr/>
        </p:nvCxnSpPr>
        <p:spPr>
          <a:xfrm>
            <a:off x="3962400" y="1485900"/>
            <a:ext cx="228600" cy="304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6600BAB-9CAD-4E05-A694-23B0F93A9B37}"/>
              </a:ext>
            </a:extLst>
          </p:cNvPr>
          <p:cNvCxnSpPr/>
          <p:nvPr/>
        </p:nvCxnSpPr>
        <p:spPr>
          <a:xfrm>
            <a:off x="3124200" y="3162300"/>
            <a:ext cx="1295400" cy="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9E0DF300-245D-41EC-85A7-E10C11F6F370}"/>
              </a:ext>
            </a:extLst>
          </p:cNvPr>
          <p:cNvSpPr/>
          <p:nvPr/>
        </p:nvSpPr>
        <p:spPr>
          <a:xfrm rot="789638">
            <a:off x="6629400" y="1333500"/>
            <a:ext cx="2286000" cy="3048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Looks a bit different in latest version</a:t>
            </a:r>
          </a:p>
        </p:txBody>
      </p:sp>
    </p:spTree>
    <p:extLst>
      <p:ext uri="{BB962C8B-B14F-4D97-AF65-F5344CB8AC3E}">
        <p14:creationId xmlns:p14="http://schemas.microsoft.com/office/powerpoint/2010/main" val="2091823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AFC9-4345-46C8-8DF4-386F58FA6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And Run…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35700-F015-4534-A35D-7C8F6B1AA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Run slowly, but still…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E477E-547D-4D7A-815E-01C668597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97EE1-4D45-42C9-9DFE-56B65D8D3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AD0B3-CEE0-4DA5-A1CB-EF3E0C900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A91A4F-45DA-484B-A79B-E277E18690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704" y="1874567"/>
            <a:ext cx="7970391" cy="196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170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2FCCE-2850-47A2-B19C-60916BC2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Lots of Control, Vast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5A9D2-7A98-4D66-A264-0AD748C86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configure your docker ‘run’ detailed</a:t>
            </a:r>
          </a:p>
          <a:p>
            <a:pPr lvl="1"/>
            <a:r>
              <a:rPr lang="en-US" dirty="0"/>
              <a:t>Force image pull, mount folders, set run command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2A73F-D27B-4E7B-9B38-EBFA94958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125D3-1B06-411A-9B6D-753BE97F5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F9265-9E48-4BBB-B130-D19D3C8FE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38051D-EF8C-44BC-8640-130D8A1F7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145" y="1817046"/>
            <a:ext cx="5638800" cy="296739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AA22438-4798-41D3-92F3-C369763456E8}"/>
              </a:ext>
            </a:extLst>
          </p:cNvPr>
          <p:cNvCxnSpPr/>
          <p:nvPr/>
        </p:nvCxnSpPr>
        <p:spPr>
          <a:xfrm flipH="1">
            <a:off x="4724400" y="2781300"/>
            <a:ext cx="2743200" cy="152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55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2FCCE-2850-47A2-B19C-60916BC2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Lots of Control, Vast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5A9D2-7A98-4D66-A264-0AD748C86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start/stop containers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2A73F-D27B-4E7B-9B38-EBFA94958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125D3-1B06-411A-9B6D-753BE97F5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F9265-9E48-4BBB-B130-D19D3C8FE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38051D-EF8C-44BC-8640-130D8A1F7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145" y="1817046"/>
            <a:ext cx="5638800" cy="296739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AA22438-4798-41D3-92F3-C369763456E8}"/>
              </a:ext>
            </a:extLst>
          </p:cNvPr>
          <p:cNvCxnSpPr>
            <a:cxnSpLocks/>
          </p:cNvCxnSpPr>
          <p:nvPr/>
        </p:nvCxnSpPr>
        <p:spPr>
          <a:xfrm flipH="1">
            <a:off x="1600200" y="2781300"/>
            <a:ext cx="5867400" cy="19050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972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9C7D490-E524-4DAB-9A25-56009A8F4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14500"/>
            <a:ext cx="7010400" cy="3276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52FCCE-2850-47A2-B19C-60916BC2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can monitor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5A9D2-7A98-4D66-A264-0AD748C86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‘consumers’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2A73F-D27B-4E7B-9B38-EBFA94958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125D3-1B06-411A-9B6D-753BE97F5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F9265-9E48-4BBB-B130-D19D3C8FE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AA22438-4798-41D3-92F3-C369763456E8}"/>
              </a:ext>
            </a:extLst>
          </p:cNvPr>
          <p:cNvCxnSpPr>
            <a:cxnSpLocks/>
          </p:cNvCxnSpPr>
          <p:nvPr/>
        </p:nvCxnSpPr>
        <p:spPr>
          <a:xfrm flipH="1">
            <a:off x="4267200" y="2628900"/>
            <a:ext cx="3962400" cy="228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15B6623-1D78-4769-94A2-C39020C8558F}"/>
              </a:ext>
            </a:extLst>
          </p:cNvPr>
          <p:cNvCxnSpPr/>
          <p:nvPr/>
        </p:nvCxnSpPr>
        <p:spPr>
          <a:xfrm flipH="1" flipV="1">
            <a:off x="3124200" y="4229100"/>
            <a:ext cx="5410200" cy="152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707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32586-934C-4CC7-8E37-8E4E0D0DA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can control networks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774F0-68AF-49B1-ACF5-8CC8DBAB9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‘docker network create’, and ‘—name (</a:t>
            </a:r>
            <a:r>
              <a:rPr lang="en-US" dirty="0" err="1"/>
              <a:t>myname</a:t>
            </a:r>
            <a:r>
              <a:rPr lang="en-US" dirty="0"/>
              <a:t>)’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01EEE-4C31-4A93-84E8-E4EA51409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BD13F-781C-4D85-95D3-33ED05F91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EE2A9-54FD-4D78-9707-BDAAD8EB0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A9E6F4-B350-495F-9EB2-59B45BD85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91" y="1638300"/>
            <a:ext cx="5934075" cy="26765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2F85DF6-A004-4ADE-BAC4-3EC5055DD608}"/>
              </a:ext>
            </a:extLst>
          </p:cNvPr>
          <p:cNvCxnSpPr>
            <a:cxnSpLocks/>
          </p:cNvCxnSpPr>
          <p:nvPr/>
        </p:nvCxnSpPr>
        <p:spPr>
          <a:xfrm flipH="1">
            <a:off x="3352800" y="2476500"/>
            <a:ext cx="4724400" cy="500062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CE7C4E0-2575-4C14-9430-F5AE3C7594E8}"/>
              </a:ext>
            </a:extLst>
          </p:cNvPr>
          <p:cNvCxnSpPr/>
          <p:nvPr/>
        </p:nvCxnSpPr>
        <p:spPr>
          <a:xfrm flipH="1">
            <a:off x="6324600" y="2976562"/>
            <a:ext cx="1828800" cy="105835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5C57430-8A39-450B-B291-1E801211595D}"/>
              </a:ext>
            </a:extLst>
          </p:cNvPr>
          <p:cNvSpPr/>
          <p:nvPr/>
        </p:nvSpPr>
        <p:spPr>
          <a:xfrm>
            <a:off x="3124200" y="4457700"/>
            <a:ext cx="4724400" cy="648759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Note: Only 16 networks available </a:t>
            </a:r>
            <a:r>
              <a:rPr lang="en-US" dirty="0">
                <a:sym typeface="Wingdings" panose="05000000000000000000" pitchFamily="2" charset="2"/>
              </a:rPr>
              <a:t>. Unless you tweak Docker…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789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4AD9-8C2C-4BA6-9644-85F76A8E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 Modes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46BB0-598C-4157-B766-289C8E583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 </a:t>
            </a:r>
            <a:r>
              <a:rPr lang="en-US" dirty="0" err="1"/>
              <a:t>TestContainers</a:t>
            </a:r>
            <a:r>
              <a:rPr lang="en-US" dirty="0"/>
              <a:t> choke</a:t>
            </a:r>
          </a:p>
          <a:p>
            <a:pPr lvl="1"/>
            <a:r>
              <a:rPr lang="en-US" dirty="0"/>
              <a:t>‘</a:t>
            </a:r>
            <a:r>
              <a:rPr lang="en-US" dirty="0" err="1"/>
              <a:t>IllegalStateException</a:t>
            </a:r>
            <a:r>
              <a:rPr lang="en-US" dirty="0"/>
              <a:t>: could not connect to </a:t>
            </a:r>
            <a:r>
              <a:rPr lang="en-US" dirty="0" err="1"/>
              <a:t>ryuk</a:t>
            </a:r>
            <a:r>
              <a:rPr lang="en-US" dirty="0"/>
              <a:t>’</a:t>
            </a:r>
          </a:p>
          <a:p>
            <a:endParaRPr lang="en-US" dirty="0"/>
          </a:p>
          <a:p>
            <a:r>
              <a:rPr lang="en-US" dirty="0"/>
              <a:t>Do the following</a:t>
            </a:r>
          </a:p>
          <a:p>
            <a:pPr lvl="1"/>
            <a:r>
              <a:rPr lang="en-US" b="1" dirty="0"/>
              <a:t>Restart your Docker service!</a:t>
            </a:r>
            <a:endParaRPr lang="en-US" dirty="0"/>
          </a:p>
          <a:p>
            <a:pPr lvl="2"/>
            <a:r>
              <a:rPr lang="en-US" dirty="0"/>
              <a:t>Either restart your VM; or ‘</a:t>
            </a:r>
            <a:r>
              <a:rPr lang="en-US" dirty="0" err="1"/>
              <a:t>sudo</a:t>
            </a:r>
            <a:r>
              <a:rPr lang="en-US" dirty="0"/>
              <a:t> service docker restart’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‘docker pull </a:t>
            </a:r>
            <a:r>
              <a:rPr lang="en-US" dirty="0" err="1"/>
              <a:t>testcontainers</a:t>
            </a:r>
            <a:r>
              <a:rPr lang="en-US" dirty="0"/>
              <a:t>/</a:t>
            </a:r>
            <a:r>
              <a:rPr lang="en-US" dirty="0" err="1"/>
              <a:t>ryuk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I have experience that </a:t>
            </a:r>
            <a:r>
              <a:rPr lang="en-US" dirty="0" err="1"/>
              <a:t>ryuk</a:t>
            </a:r>
            <a:r>
              <a:rPr lang="en-US" dirty="0"/>
              <a:t> (a support container) is not pulled and thus missing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FE73E-98C5-4A78-89AF-3955D0553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6758B-78A9-4BE7-863D-A1CB902B6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A1390-192B-49CB-AE4B-7A42F234D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67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0E01-C265-4B1E-A44F-20D41785A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C7872-FFE3-46FB-B3D4-429691A64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Out-of-process integration testing is tedious…</a:t>
            </a:r>
          </a:p>
          <a:p>
            <a:endParaRPr lang="en-US" dirty="0"/>
          </a:p>
          <a:p>
            <a:r>
              <a:rPr lang="en-US" dirty="0" err="1"/>
              <a:t>TestContainers</a:t>
            </a:r>
            <a:r>
              <a:rPr lang="en-US" dirty="0"/>
              <a:t> provides a robust way of making all the docker power available directly in JUnit…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9385B-EC59-4E7D-BE2A-1022D30BD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0B488-94F0-452D-916D-0946CA5A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868E2-76EB-46B8-A17F-CF422BB4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5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49B27-9CF6-450C-A929-CB847A1BE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418D3-5D84-4790-88E7-B7E950D72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Service tests, Consumer Driven </a:t>
            </a:r>
            <a:r>
              <a:rPr lang="da-DK" dirty="0" smtClean="0"/>
              <a:t>Tests</a:t>
            </a:r>
            <a:r>
              <a:rPr lang="da-DK" dirty="0"/>
              <a:t>, test journeys</a:t>
            </a:r>
          </a:p>
          <a:p>
            <a:pPr lvl="1"/>
            <a:r>
              <a:rPr lang="da-DK" dirty="0"/>
              <a:t>Fowler: Component tests out-of-process, contract tests,…	</a:t>
            </a:r>
          </a:p>
          <a:p>
            <a:r>
              <a:rPr lang="da-DK" dirty="0"/>
              <a:t>… all requires that you do </a:t>
            </a:r>
            <a:r>
              <a:rPr lang="da-DK" i="1" dirty="0"/>
              <a:t>automated testing of multiple services </a:t>
            </a:r>
            <a:r>
              <a:rPr lang="en-US" i="1" dirty="0"/>
              <a:t>being started for testing purposes</a:t>
            </a:r>
          </a:p>
          <a:p>
            <a:endParaRPr lang="da-DK" i="1" dirty="0"/>
          </a:p>
          <a:p>
            <a:r>
              <a:rPr lang="da-DK" i="1" dirty="0"/>
              <a:t>Which means you have to start services from within JUnit, which is seldom easy…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39755-ECD8-4B80-99B3-7F5638EAD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AA22C-857B-4C43-B799-D2FBDA82E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F34AF-0A9E-4535-966D-A8B9E8E96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04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A56AC-AADB-45F4-BBAE-06A0471E76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The Pesky Network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99F0E-D8FB-4F7A-BF9D-11C5F84792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What are our Options?</a:t>
            </a:r>
          </a:p>
        </p:txBody>
      </p:sp>
    </p:spTree>
    <p:extLst>
      <p:ext uri="{BB962C8B-B14F-4D97-AF65-F5344CB8AC3E}">
        <p14:creationId xmlns:p14="http://schemas.microsoft.com/office/powerpoint/2010/main" val="3020866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96FCE-834C-4000-AF2F-76933AEEB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Test Across Network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9CCC2-15A0-46F4-85DF-77067420F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FF4C0-3917-429E-BD37-0FB24310F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76CD3-2A6C-46D1-A453-4AD0B6E3C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C69F63-4C11-43DE-86B7-957419703972}"/>
              </a:ext>
            </a:extLst>
          </p:cNvPr>
          <p:cNvSpPr/>
          <p:nvPr/>
        </p:nvSpPr>
        <p:spPr>
          <a:xfrm>
            <a:off x="1485900" y="884799"/>
            <a:ext cx="3543300" cy="4113719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Daemon</a:t>
            </a:r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C6E87B-CE16-40C3-A4F9-DFD67DB4835F}"/>
              </a:ext>
            </a:extLst>
          </p:cNvPr>
          <p:cNvSpPr/>
          <p:nvPr/>
        </p:nvSpPr>
        <p:spPr>
          <a:xfrm>
            <a:off x="76200" y="1409700"/>
            <a:ext cx="990600" cy="5334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PlayerProxy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FCE8EF-686F-4881-B4D7-104DAC1EA08F}"/>
              </a:ext>
            </a:extLst>
          </p:cNvPr>
          <p:cNvSpPr/>
          <p:nvPr/>
        </p:nvSpPr>
        <p:spPr>
          <a:xfrm>
            <a:off x="1600200" y="1104900"/>
            <a:ext cx="914400" cy="3657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Player</a:t>
            </a:r>
            <a:br>
              <a:rPr lang="da-DK" dirty="0"/>
            </a:br>
            <a:r>
              <a:rPr lang="da-DK" dirty="0"/>
              <a:t>Servant</a:t>
            </a:r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4A35687-D264-44C6-8DDC-88142C05B804}"/>
              </a:ext>
            </a:extLst>
          </p:cNvPr>
          <p:cNvSpPr/>
          <p:nvPr/>
        </p:nvSpPr>
        <p:spPr>
          <a:xfrm>
            <a:off x="2667000" y="1333500"/>
            <a:ext cx="1524000" cy="5334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/>
              <a:t>&lt;&lt;i&gt;&gt;</a:t>
            </a:r>
          </a:p>
          <a:p>
            <a:pPr algn="ctr"/>
            <a:r>
              <a:rPr lang="da-DK" sz="1100" dirty="0"/>
              <a:t>CaveStorage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3576FD-A6DD-49BA-82EA-EEA54D7AEB03}"/>
              </a:ext>
            </a:extLst>
          </p:cNvPr>
          <p:cNvSpPr/>
          <p:nvPr/>
        </p:nvSpPr>
        <p:spPr>
          <a:xfrm>
            <a:off x="4343400" y="1104900"/>
            <a:ext cx="609600" cy="5334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/>
              <a:t>FakeCS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FE60DB-0319-40CA-82AB-C20B2DBB9678}"/>
              </a:ext>
            </a:extLst>
          </p:cNvPr>
          <p:cNvSpPr/>
          <p:nvPr/>
        </p:nvSpPr>
        <p:spPr>
          <a:xfrm>
            <a:off x="4343400" y="1714500"/>
            <a:ext cx="609600" cy="5334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/>
              <a:t>RealCS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77E1667-1F19-4B09-B2C5-F29171CB1D05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2514600" y="1600200"/>
            <a:ext cx="152400" cy="0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C16A9CB-F678-458B-8BCE-3AF87FFED21E}"/>
              </a:ext>
            </a:extLst>
          </p:cNvPr>
          <p:cNvCxnSpPr>
            <a:cxnSpLocks/>
          </p:cNvCxnSpPr>
          <p:nvPr/>
        </p:nvCxnSpPr>
        <p:spPr>
          <a:xfrm>
            <a:off x="4191000" y="1485900"/>
            <a:ext cx="152400" cy="0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284EA-C362-4484-8DBB-9C7329D76EE8}"/>
              </a:ext>
            </a:extLst>
          </p:cNvPr>
          <p:cNvCxnSpPr>
            <a:cxnSpLocks/>
          </p:cNvCxnSpPr>
          <p:nvPr/>
        </p:nvCxnSpPr>
        <p:spPr>
          <a:xfrm>
            <a:off x="4191000" y="1790700"/>
            <a:ext cx="152400" cy="0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3CDEE1A-C377-4CCE-8710-E74B955E2386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1066800" y="1676400"/>
            <a:ext cx="5334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CCE85350-B879-4067-93F5-C4BDF0F96225}"/>
              </a:ext>
            </a:extLst>
          </p:cNvPr>
          <p:cNvSpPr/>
          <p:nvPr/>
        </p:nvSpPr>
        <p:spPr>
          <a:xfrm>
            <a:off x="5340262" y="1485900"/>
            <a:ext cx="1670138" cy="59663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MongoDB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846454C-8133-4DF4-8AB2-F307EC9EAE1A}"/>
              </a:ext>
            </a:extLst>
          </p:cNvPr>
          <p:cNvCxnSpPr>
            <a:cxnSpLocks/>
          </p:cNvCxnSpPr>
          <p:nvPr/>
        </p:nvCxnSpPr>
        <p:spPr>
          <a:xfrm>
            <a:off x="4953000" y="1790700"/>
            <a:ext cx="381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493688B1-0435-41CF-AB16-C6F1536E8990}"/>
              </a:ext>
            </a:extLst>
          </p:cNvPr>
          <p:cNvSpPr txBox="1"/>
          <p:nvPr/>
        </p:nvSpPr>
        <p:spPr>
          <a:xfrm>
            <a:off x="3301253" y="3591703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/>
              <a:t>…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492B140-132E-43F4-9CAB-E181938D2A63}"/>
              </a:ext>
            </a:extLst>
          </p:cNvPr>
          <p:cNvCxnSpPr>
            <a:cxnSpLocks/>
          </p:cNvCxnSpPr>
          <p:nvPr/>
        </p:nvCxnSpPr>
        <p:spPr>
          <a:xfrm>
            <a:off x="7315200" y="4994036"/>
            <a:ext cx="381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B1D22EE-AB5D-4768-B2E5-DCC70DC09585}"/>
              </a:ext>
            </a:extLst>
          </p:cNvPr>
          <p:cNvCxnSpPr>
            <a:cxnSpLocks/>
          </p:cNvCxnSpPr>
          <p:nvPr/>
        </p:nvCxnSpPr>
        <p:spPr>
          <a:xfrm>
            <a:off x="7315200" y="4610100"/>
            <a:ext cx="381000" cy="2241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30914FA9-8B55-4C2C-83F2-BFD76969592A}"/>
              </a:ext>
            </a:extLst>
          </p:cNvPr>
          <p:cNvSpPr txBox="1"/>
          <p:nvPr/>
        </p:nvSpPr>
        <p:spPr>
          <a:xfrm>
            <a:off x="7776772" y="4485501"/>
            <a:ext cx="860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dirty="0"/>
              <a:t>= Local call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ECAB4EF-A334-4E1A-A5C7-E940533ADB49}"/>
              </a:ext>
            </a:extLst>
          </p:cNvPr>
          <p:cNvSpPr txBox="1"/>
          <p:nvPr/>
        </p:nvSpPr>
        <p:spPr>
          <a:xfrm>
            <a:off x="7772400" y="4866501"/>
            <a:ext cx="1082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dirty="0"/>
              <a:t>= Network call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6839BB0-ACBD-433C-8CDE-4E8A1466DF7D}"/>
              </a:ext>
            </a:extLst>
          </p:cNvPr>
          <p:cNvSpPr/>
          <p:nvPr/>
        </p:nvSpPr>
        <p:spPr>
          <a:xfrm>
            <a:off x="2667000" y="2628900"/>
            <a:ext cx="1524000" cy="5334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/>
              <a:t>&lt;&lt;i&gt;&gt;</a:t>
            </a:r>
          </a:p>
          <a:p>
            <a:pPr algn="ctr"/>
            <a:r>
              <a:rPr lang="da-DK" sz="1100" dirty="0"/>
              <a:t>QuoteService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11B3ABC-D60C-47FF-83C1-AB091FAC4C9E}"/>
              </a:ext>
            </a:extLst>
          </p:cNvPr>
          <p:cNvSpPr/>
          <p:nvPr/>
        </p:nvSpPr>
        <p:spPr>
          <a:xfrm>
            <a:off x="4343400" y="2400300"/>
            <a:ext cx="609600" cy="5334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/>
              <a:t>FakeQS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B58D962-3DCB-4123-8D09-584E54BCB285}"/>
              </a:ext>
            </a:extLst>
          </p:cNvPr>
          <p:cNvSpPr/>
          <p:nvPr/>
        </p:nvSpPr>
        <p:spPr>
          <a:xfrm>
            <a:off x="4343400" y="3009900"/>
            <a:ext cx="609600" cy="5334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/>
              <a:t>RealQS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AE46761-202C-4896-8852-5EEC2C5C0D58}"/>
              </a:ext>
            </a:extLst>
          </p:cNvPr>
          <p:cNvCxnSpPr>
            <a:cxnSpLocks/>
          </p:cNvCxnSpPr>
          <p:nvPr/>
        </p:nvCxnSpPr>
        <p:spPr>
          <a:xfrm>
            <a:off x="4191000" y="2781300"/>
            <a:ext cx="152400" cy="0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20A60AB-6696-4C87-B7C1-A0C4E4137F81}"/>
              </a:ext>
            </a:extLst>
          </p:cNvPr>
          <p:cNvCxnSpPr>
            <a:cxnSpLocks/>
          </p:cNvCxnSpPr>
          <p:nvPr/>
        </p:nvCxnSpPr>
        <p:spPr>
          <a:xfrm>
            <a:off x="4191000" y="3086100"/>
            <a:ext cx="152400" cy="0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8D6ACDAC-791C-4365-9ED8-1D3FD8A46B2F}"/>
              </a:ext>
            </a:extLst>
          </p:cNvPr>
          <p:cNvSpPr/>
          <p:nvPr/>
        </p:nvSpPr>
        <p:spPr>
          <a:xfrm>
            <a:off x="5340262" y="2781300"/>
            <a:ext cx="1670138" cy="59663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QuoteServer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513EF83-6AB4-41C0-8975-8BFB16D630AB}"/>
              </a:ext>
            </a:extLst>
          </p:cNvPr>
          <p:cNvCxnSpPr>
            <a:cxnSpLocks/>
          </p:cNvCxnSpPr>
          <p:nvPr/>
        </p:nvCxnSpPr>
        <p:spPr>
          <a:xfrm>
            <a:off x="4953000" y="3086100"/>
            <a:ext cx="381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F03C9A8-BE7A-4FB4-A0EE-11E841B7867D}"/>
              </a:ext>
            </a:extLst>
          </p:cNvPr>
          <p:cNvCxnSpPr>
            <a:cxnSpLocks/>
          </p:cNvCxnSpPr>
          <p:nvPr/>
        </p:nvCxnSpPr>
        <p:spPr>
          <a:xfrm>
            <a:off x="2514600" y="2933700"/>
            <a:ext cx="152400" cy="0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1CF061C-3C78-48B5-84F3-7E94BB986DC0}"/>
              </a:ext>
            </a:extLst>
          </p:cNvPr>
          <p:cNvSpPr/>
          <p:nvPr/>
        </p:nvSpPr>
        <p:spPr>
          <a:xfrm>
            <a:off x="4800600" y="1485900"/>
            <a:ext cx="647700" cy="457195"/>
          </a:xfrm>
          <a:prstGeom prst="rect">
            <a:avLst/>
          </a:prstGeom>
          <a:noFill/>
          <a:ln w="57150">
            <a:solidFill>
              <a:srgbClr val="EE36E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E0D899-036D-41AE-978E-CCC0E709AB1B}"/>
              </a:ext>
            </a:extLst>
          </p:cNvPr>
          <p:cNvSpPr/>
          <p:nvPr/>
        </p:nvSpPr>
        <p:spPr>
          <a:xfrm>
            <a:off x="4800600" y="2857505"/>
            <a:ext cx="647700" cy="457195"/>
          </a:xfrm>
          <a:prstGeom prst="rect">
            <a:avLst/>
          </a:prstGeom>
          <a:noFill/>
          <a:ln w="57150">
            <a:solidFill>
              <a:srgbClr val="EE36E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FB4412A-BBE5-4A48-8006-88D203D2B3F8}"/>
              </a:ext>
            </a:extLst>
          </p:cNvPr>
          <p:cNvSpPr/>
          <p:nvPr/>
        </p:nvSpPr>
        <p:spPr>
          <a:xfrm>
            <a:off x="914400" y="1485900"/>
            <a:ext cx="762000" cy="457195"/>
          </a:xfrm>
          <a:prstGeom prst="rect">
            <a:avLst/>
          </a:prstGeom>
          <a:noFill/>
          <a:ln w="57150">
            <a:solidFill>
              <a:srgbClr val="EE36E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0260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0BD8-660C-4856-A6DC-F4B8B0DC6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The Easy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5E279-5EAB-4DAD-80FB-FCD060AF8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One case is do-able, however.</a:t>
            </a:r>
          </a:p>
          <a:p>
            <a:endParaRPr lang="da-DK" dirty="0"/>
          </a:p>
          <a:p>
            <a:r>
              <a:rPr lang="da-DK" dirty="0"/>
              <a:t>Starting a Spark-Java web server </a:t>
            </a:r>
            <a:r>
              <a:rPr lang="da-DK"/>
              <a:t>can easily be done </a:t>
            </a:r>
            <a:r>
              <a:rPr lang="da-DK" dirty="0"/>
              <a:t>in JUnit.</a:t>
            </a:r>
          </a:p>
          <a:p>
            <a:endParaRPr lang="da-DK" dirty="0"/>
          </a:p>
          <a:p>
            <a:r>
              <a:rPr lang="da-DK"/>
              <a:t>Linux </a:t>
            </a:r>
            <a:r>
              <a:rPr lang="da-DK" dirty="0"/>
              <a:t>Issue!</a:t>
            </a:r>
          </a:p>
          <a:p>
            <a:pPr lvl="1"/>
            <a:r>
              <a:rPr lang="da-DK" dirty="0"/>
              <a:t>Releasing a port takes a loong time.</a:t>
            </a:r>
          </a:p>
          <a:p>
            <a:pPr lvl="1"/>
            <a:r>
              <a:rPr lang="da-DK" dirty="0"/>
              <a:t>Use </a:t>
            </a:r>
            <a:r>
              <a:rPr lang="da-DK" i="1" dirty="0"/>
              <a:t>random port in each @Before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B7CD1-E5CE-44F7-87EA-3E0387A2D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7398F-42C5-4F04-8ABD-415791FE9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B0D74-9FF3-4A6B-98D5-88C7DE5F0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A66836-1C20-4F61-A12B-EA9261D3E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4291012"/>
            <a:ext cx="4962525" cy="9429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06266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FB547-1117-4057-B99C-2C4E1AD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The Easy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88BC7-E701-4695-9F40-9A9117981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You may now formulate JUnit test cases that directly contact that server</a:t>
            </a:r>
          </a:p>
          <a:p>
            <a:endParaRPr lang="da-DK"/>
          </a:p>
          <a:p>
            <a:endParaRPr lang="da-DK"/>
          </a:p>
          <a:p>
            <a:endParaRPr lang="da-DK"/>
          </a:p>
          <a:p>
            <a:endParaRPr lang="da-DK"/>
          </a:p>
          <a:p>
            <a:endParaRPr lang="da-DK"/>
          </a:p>
          <a:p>
            <a:r>
              <a:rPr lang="da-DK"/>
              <a:t>Actually runs reasonably fast 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959F7-9888-409C-B846-3B86B2C47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21166-E955-4761-A6ED-959137DD6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16272-181C-40EE-B9F2-32BB235ED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0B92D5-26E8-4A34-82E7-D876D1354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866900"/>
            <a:ext cx="5086350" cy="16097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984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09C41-3B13-405E-819A-A3753B3D6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The Tricky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AC453-19BE-46AA-BBC6-7DA7C4FDF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But What do I do if the external service is</a:t>
            </a:r>
          </a:p>
          <a:p>
            <a:pPr lvl="1"/>
            <a:r>
              <a:rPr lang="da-DK" dirty="0"/>
              <a:t>A database, like MariaDB</a:t>
            </a:r>
            <a:r>
              <a:rPr lang="da-DK"/>
              <a:t>, MongoDB, Redis, …?</a:t>
            </a:r>
            <a:endParaRPr lang="da-DK" dirty="0"/>
          </a:p>
          <a:p>
            <a:pPr lvl="1"/>
            <a:endParaRPr lang="da-DK" dirty="0"/>
          </a:p>
          <a:p>
            <a:pPr lvl="1"/>
            <a:r>
              <a:rPr lang="da-DK" dirty="0"/>
              <a:t>A web service I do not develop </a:t>
            </a:r>
            <a:r>
              <a:rPr lang="da-DK"/>
              <a:t>myself?</a:t>
            </a:r>
          </a:p>
          <a:p>
            <a:pPr lvl="2"/>
            <a:r>
              <a:rPr lang="da-DK"/>
              <a:t>Like the other groups in the course and you need to validate their service using CDTs</a:t>
            </a:r>
            <a:endParaRPr lang="da-DK" dirty="0"/>
          </a:p>
          <a:p>
            <a:pPr lvl="1"/>
            <a:endParaRPr lang="da-DK" dirty="0"/>
          </a:p>
          <a:p>
            <a:pPr lvl="1"/>
            <a:r>
              <a:rPr lang="da-DK" dirty="0"/>
              <a:t>Even worse – some external service that only runs </a:t>
            </a:r>
            <a:r>
              <a:rPr lang="da-DK"/>
              <a:t>in one </a:t>
            </a:r>
            <a:r>
              <a:rPr lang="da-DK" dirty="0"/>
              <a:t>instance???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2097A-D412-4720-AC70-B973A223B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FF3F8-1A7E-459F-B13D-79163D9A4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A919-A79A-4B6C-8DCE-FA0A357BC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16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AE16F-2A42-4AEC-BADB-FF1FA9C2C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Some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0154F-D18B-41E5-A802-C3D69236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PowerMock</a:t>
            </a:r>
          </a:p>
          <a:p>
            <a:pPr lvl="1"/>
            <a:r>
              <a:rPr lang="da-DK" dirty="0"/>
              <a:t>mock(UniRest)					cumbersome</a:t>
            </a:r>
          </a:p>
          <a:p>
            <a:r>
              <a:rPr lang="da-DK" dirty="0"/>
              <a:t>Provided mock frameworks</a:t>
            </a:r>
          </a:p>
          <a:p>
            <a:pPr lvl="1"/>
            <a:r>
              <a:rPr lang="da-DK" dirty="0"/>
              <a:t>Fongo for Mongo					available?</a:t>
            </a:r>
          </a:p>
          <a:p>
            <a:r>
              <a:rPr lang="da-DK" dirty="0"/>
              <a:t>Test double services</a:t>
            </a:r>
          </a:p>
          <a:p>
            <a:pPr lvl="1"/>
            <a:r>
              <a:rPr lang="da-DK" dirty="0"/>
              <a:t>Mountebank					only http</a:t>
            </a:r>
          </a:p>
          <a:p>
            <a:r>
              <a:rPr lang="da-DK" dirty="0"/>
              <a:t>Call system/OS processes</a:t>
            </a:r>
          </a:p>
          <a:p>
            <a:pPr lvl="1"/>
            <a:r>
              <a:rPr lang="da-DK" dirty="0"/>
              <a:t>ProcessBuilder()				os dependent/flaky</a:t>
            </a:r>
          </a:p>
          <a:p>
            <a:r>
              <a:rPr lang="da-DK" dirty="0"/>
              <a:t>TestContainers</a:t>
            </a:r>
          </a:p>
          <a:p>
            <a:pPr lvl="1"/>
            <a:r>
              <a:rPr lang="da-DK"/>
              <a:t>Run docker within JUnit				</a:t>
            </a:r>
            <a:r>
              <a:rPr lang="da-DK" b="1" i="1"/>
              <a:t>cool stuff!</a:t>
            </a:r>
            <a:r>
              <a:rPr lang="da-DK"/>
              <a:t>	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7A852-9E89-48AE-9A38-FDFCE2EA1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30590-6823-419B-BD3D-97463165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49FE2-B319-49E5-A6EC-1DBE88F32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75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A80B-EEF9-4A9E-A473-9A4517D13F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TestContainers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305A78-1441-4623-8274-CBCDA6D968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Running Docker from </a:t>
            </a:r>
            <a:r>
              <a:rPr lang="da-DK" dirty="0" err="1"/>
              <a:t>JUnit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56806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565</Words>
  <Application>Microsoft Office PowerPoint</Application>
  <PresentationFormat>On-screen Show (16:10)</PresentationFormat>
  <Paragraphs>173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 Theme</vt:lpstr>
      <vt:lpstr>Microservices and DevOps</vt:lpstr>
      <vt:lpstr>Motivation</vt:lpstr>
      <vt:lpstr>The Pesky Network</vt:lpstr>
      <vt:lpstr>Test Across Network</vt:lpstr>
      <vt:lpstr>The Easy Case</vt:lpstr>
      <vt:lpstr>The Easy Case</vt:lpstr>
      <vt:lpstr>The Tricky Cases</vt:lpstr>
      <vt:lpstr>Some Options</vt:lpstr>
      <vt:lpstr>TestContainers</vt:lpstr>
      <vt:lpstr>Getting It</vt:lpstr>
      <vt:lpstr>GenericContainer</vt:lpstr>
      <vt:lpstr>And Run…</vt:lpstr>
      <vt:lpstr>Lots of Control, Vast API</vt:lpstr>
      <vt:lpstr>Lots of Control, Vast API</vt:lpstr>
      <vt:lpstr>You can monitor output</vt:lpstr>
      <vt:lpstr>You can control networks</vt:lpstr>
      <vt:lpstr>Failure Modes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84</cp:revision>
  <dcterms:created xsi:type="dcterms:W3CDTF">2006-08-16T00:00:00Z</dcterms:created>
  <dcterms:modified xsi:type="dcterms:W3CDTF">2021-09-13T12:01:40Z</dcterms:modified>
</cp:coreProperties>
</file>